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62" r:id="rId7"/>
    <p:sldId id="258" r:id="rId8"/>
    <p:sldId id="260" r:id="rId9"/>
    <p:sldId id="261" r:id="rId10"/>
    <p:sldId id="263" r:id="rId11"/>
    <p:sldId id="264" r:id="rId12"/>
    <p:sldId id="266" r:id="rId13"/>
    <p:sldId id="269"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8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5782B7B-E3EF-4309-B304-D576AB48DAD2}" type="datetimeFigureOut">
              <a:rPr lang="en-US" smtClean="0"/>
              <a:t>11/24/2021</a:t>
            </a:fld>
            <a:endParaRPr lang="en-US"/>
          </a:p>
        </p:txBody>
      </p:sp>
      <p:sp>
        <p:nvSpPr>
          <p:cNvPr id="8" name="Slide Number Placeholder 7"/>
          <p:cNvSpPr>
            <a:spLocks noGrp="1"/>
          </p:cNvSpPr>
          <p:nvPr>
            <p:ph type="sldNum" sz="quarter" idx="11"/>
          </p:nvPr>
        </p:nvSpPr>
        <p:spPr/>
        <p:txBody>
          <a:bodyPr/>
          <a:lstStyle/>
          <a:p>
            <a:fld id="{5BF42B5E-FC45-47CE-AAE6-15792B4EBAB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82B7B-E3EF-4309-B304-D576AB48DAD2}"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82B7B-E3EF-4309-B304-D576AB48DAD2}"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82B7B-E3EF-4309-B304-D576AB48DAD2}"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82B7B-E3EF-4309-B304-D576AB48DAD2}"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782B7B-E3EF-4309-B304-D576AB48DAD2}"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42B5E-FC45-47CE-AAE6-15792B4EBABA}"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5782B7B-E3EF-4309-B304-D576AB48DAD2}"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42B5E-FC45-47CE-AAE6-15792B4EBAB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782B7B-E3EF-4309-B304-D576AB48DAD2}"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82B7B-E3EF-4309-B304-D576AB48DAD2}"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82B7B-E3EF-4309-B304-D576AB48DAD2}"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82B7B-E3EF-4309-B304-D576AB48DAD2}"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5782B7B-E3EF-4309-B304-D576AB48DAD2}" type="datetimeFigureOut">
              <a:rPr lang="en-US" smtClean="0"/>
              <a:t>11/24/2021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BF42B5E-FC45-47CE-AAE6-15792B4EBABA}"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0"/>
            <a:ext cx="10287000" cy="6858000"/>
          </a:xfrm>
          <a:prstGeom prst="rect">
            <a:avLst/>
          </a:prstGeom>
        </p:spPr>
      </p:pic>
      <p:sp>
        <p:nvSpPr>
          <p:cNvPr id="5" name="TextBox 4"/>
          <p:cNvSpPr txBox="1"/>
          <p:nvPr/>
        </p:nvSpPr>
        <p:spPr>
          <a:xfrm>
            <a:off x="0" y="2590800"/>
            <a:ext cx="9372600" cy="1323439"/>
          </a:xfrm>
          <a:prstGeom prst="rect">
            <a:avLst/>
          </a:prstGeom>
          <a:noFill/>
        </p:spPr>
        <p:txBody>
          <a:bodyPr wrap="square" rtlCol="0">
            <a:spAutoFit/>
          </a:bodyPr>
          <a:lstStyle/>
          <a:p>
            <a:r>
              <a:rPr lang="en-US" sz="8000" dirty="0">
                <a:latin typeface="AR BERKLEY" panose="02000000000000000000" pitchFamily="2" charset="0"/>
              </a:rPr>
              <a:t> </a:t>
            </a:r>
            <a:r>
              <a:rPr lang="en-US" sz="8000" dirty="0">
                <a:solidFill>
                  <a:srgbClr val="FFFF00"/>
                </a:solidFill>
                <a:effectLst>
                  <a:outerShdw blurRad="38100" dist="38100" dir="2700000" algn="tl">
                    <a:srgbClr val="000000">
                      <a:alpha val="43137"/>
                    </a:srgbClr>
                  </a:outerShdw>
                </a:effectLst>
                <a:latin typeface="AR BERKLEY" panose="02000000000000000000" pitchFamily="2" charset="0"/>
              </a:rPr>
              <a:t>Why Study German?</a:t>
            </a:r>
          </a:p>
        </p:txBody>
      </p:sp>
    </p:spTree>
    <p:extLst>
      <p:ext uri="{BB962C8B-B14F-4D97-AF65-F5344CB8AC3E}">
        <p14:creationId xmlns:p14="http://schemas.microsoft.com/office/powerpoint/2010/main" val="2701197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lvl="0" indent="0" algn="ctr">
              <a:buNone/>
            </a:pPr>
            <a:r>
              <a:rPr lang="en-US" sz="4000" b="1" dirty="0">
                <a:solidFill>
                  <a:schemeClr val="tx1"/>
                </a:solidFill>
              </a:rPr>
              <a:t>Deutschland </a:t>
            </a:r>
            <a:r>
              <a:rPr lang="en-US" sz="4000" b="1" dirty="0" err="1">
                <a:solidFill>
                  <a:schemeClr val="tx1"/>
                </a:solidFill>
              </a:rPr>
              <a:t>ist</a:t>
            </a:r>
            <a:r>
              <a:rPr lang="en-US" sz="4000" b="1" dirty="0">
                <a:solidFill>
                  <a:schemeClr val="tx1"/>
                </a:solidFill>
              </a:rPr>
              <a:t> </a:t>
            </a:r>
            <a:r>
              <a:rPr lang="en-US" sz="4000" b="1" dirty="0" err="1">
                <a:solidFill>
                  <a:schemeClr val="tx1"/>
                </a:solidFill>
              </a:rPr>
              <a:t>Filmland</a:t>
            </a:r>
            <a:r>
              <a:rPr lang="en-US" sz="4000" b="1" dirty="0">
                <a:solidFill>
                  <a:schemeClr val="tx1"/>
                </a:solidFill>
              </a:rPr>
              <a: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300846"/>
            <a:ext cx="2038350" cy="29502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44" y="1336201"/>
            <a:ext cx="3276600" cy="20478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5327" y="1932211"/>
            <a:ext cx="1965960" cy="277063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941" y="4572000"/>
            <a:ext cx="2969410" cy="203096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6" y="4702843"/>
            <a:ext cx="3543300" cy="23622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1" y="3552121"/>
            <a:ext cx="2398712" cy="340395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8712" y="2047254"/>
            <a:ext cx="3118611" cy="2338958"/>
          </a:xfrm>
          <a:prstGeom prst="rect">
            <a:avLst/>
          </a:prstGeom>
        </p:spPr>
      </p:pic>
    </p:spTree>
    <p:extLst>
      <p:ext uri="{BB962C8B-B14F-4D97-AF65-F5344CB8AC3E}">
        <p14:creationId xmlns:p14="http://schemas.microsoft.com/office/powerpoint/2010/main" val="832492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lvl="0" indent="0" algn="ctr">
              <a:buNone/>
            </a:pPr>
            <a:r>
              <a:rPr lang="en-US" sz="4000" b="1" dirty="0">
                <a:solidFill>
                  <a:srgbClr val="FF0000"/>
                </a:solidFill>
              </a:rPr>
              <a:t>Deutschland </a:t>
            </a:r>
            <a:r>
              <a:rPr lang="en-US" sz="4000" b="1" dirty="0" err="1">
                <a:solidFill>
                  <a:srgbClr val="FF0000"/>
                </a:solidFill>
              </a:rPr>
              <a:t>ist</a:t>
            </a:r>
            <a:r>
              <a:rPr lang="en-US" sz="4000" b="1" dirty="0">
                <a:solidFill>
                  <a:srgbClr val="FF0000"/>
                </a:solidFill>
              </a:rPr>
              <a:t> </a:t>
            </a:r>
            <a:r>
              <a:rPr lang="en-US" sz="4000" b="1" dirty="0" err="1">
                <a:solidFill>
                  <a:srgbClr val="FF0000"/>
                </a:solidFill>
              </a:rPr>
              <a:t>wunderbar</a:t>
            </a:r>
            <a:r>
              <a:rPr lang="en-US" sz="4000" b="1" dirty="0">
                <a:solidFill>
                  <a:srgbClr val="FF0000"/>
                </a:solidFill>
              </a:rPr>
              <a:t>!</a:t>
            </a:r>
          </a:p>
          <a:p>
            <a:pPr marL="0" indent="0">
              <a:buNone/>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2014" y="4592902"/>
            <a:ext cx="3425371" cy="25690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799" y="1393372"/>
            <a:ext cx="4267200" cy="3200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4" y="2993572"/>
            <a:ext cx="3494314" cy="2489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8112" y="1404258"/>
            <a:ext cx="1915887" cy="12836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4593772"/>
            <a:ext cx="3276600" cy="24384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057352"/>
            <a:ext cx="3429001" cy="1905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28" y="1393372"/>
            <a:ext cx="3483428" cy="165737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8999" y="2687902"/>
            <a:ext cx="2857500" cy="1905000"/>
          </a:xfrm>
          <a:prstGeom prst="rect">
            <a:avLst/>
          </a:prstGeom>
        </p:spPr>
      </p:pic>
    </p:spTree>
    <p:extLst>
      <p:ext uri="{BB962C8B-B14F-4D97-AF65-F5344CB8AC3E}">
        <p14:creationId xmlns:p14="http://schemas.microsoft.com/office/powerpoint/2010/main" val="41372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lvl="0" indent="0">
              <a:buNone/>
            </a:pPr>
            <a:endParaRPr lang="en-GB" sz="3600" dirty="0">
              <a:solidFill>
                <a:schemeClr val="tx1"/>
              </a:solidFill>
            </a:endParaRPr>
          </a:p>
          <a:p>
            <a:pPr marL="0" lvl="0" indent="0">
              <a:buNone/>
            </a:pPr>
            <a:endParaRPr lang="en-GB" sz="3600" dirty="0">
              <a:solidFill>
                <a:schemeClr val="tx1"/>
              </a:solidFill>
            </a:endParaRPr>
          </a:p>
          <a:p>
            <a:pPr marL="0" lvl="0" indent="0">
              <a:buNone/>
            </a:pPr>
            <a:r>
              <a:rPr lang="en-GB" sz="3600" dirty="0">
                <a:solidFill>
                  <a:schemeClr val="tx1"/>
                </a:solidFill>
              </a:rPr>
              <a:t>Germany is </a:t>
            </a:r>
            <a:r>
              <a:rPr lang="en-GB" sz="3600" b="1" dirty="0">
                <a:solidFill>
                  <a:schemeClr val="tx1"/>
                </a:solidFill>
              </a:rPr>
              <a:t>the world’s third leading exporter, </a:t>
            </a:r>
            <a:r>
              <a:rPr lang="en-GB" sz="3600" dirty="0">
                <a:solidFill>
                  <a:schemeClr val="tx1"/>
                </a:solidFill>
              </a:rPr>
              <a:t>exporting over a </a:t>
            </a:r>
            <a:r>
              <a:rPr lang="en-GB" sz="3600" b="1" dirty="0">
                <a:solidFill>
                  <a:schemeClr val="tx1"/>
                </a:solidFill>
              </a:rPr>
              <a:t>TRILLION</a:t>
            </a:r>
            <a:r>
              <a:rPr lang="en-GB" sz="3600" dirty="0">
                <a:solidFill>
                  <a:schemeClr val="tx1"/>
                </a:solidFill>
              </a:rPr>
              <a:t> dollars worth of products.</a:t>
            </a:r>
            <a:endParaRPr lang="en-US" sz="3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481" y="173242"/>
            <a:ext cx="1639937" cy="16399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057095"/>
            <a:ext cx="2438400" cy="15675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9371" y="4582886"/>
            <a:ext cx="2514600" cy="1676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5044272"/>
            <a:ext cx="2218591" cy="158036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100" y="263307"/>
            <a:ext cx="2590800" cy="1549873"/>
          </a:xfrm>
          <a:prstGeom prst="rect">
            <a:avLst/>
          </a:prstGeom>
        </p:spPr>
      </p:pic>
    </p:spTree>
    <p:extLst>
      <p:ext uri="{BB962C8B-B14F-4D97-AF65-F5344CB8AC3E}">
        <p14:creationId xmlns:p14="http://schemas.microsoft.com/office/powerpoint/2010/main" val="1497379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lvl="0" indent="0">
              <a:buNone/>
            </a:pPr>
            <a:r>
              <a:rPr lang="en-US" sz="2800" b="1" dirty="0">
                <a:solidFill>
                  <a:schemeClr val="tx1"/>
                </a:solidFill>
              </a:rPr>
              <a:t>Knowing German creates business opportunities</a:t>
            </a:r>
            <a:r>
              <a:rPr lang="en-US" sz="2800" dirty="0">
                <a:solidFill>
                  <a:schemeClr val="tx1"/>
                </a:solidFill>
              </a:rPr>
              <a:t>. More than 2,000 major American firms do business in German-speaking countries. More than 1,100 German companies do business in the US, providing an estimated </a:t>
            </a:r>
            <a:r>
              <a:rPr lang="en-US" sz="2800" b="1" dirty="0">
                <a:solidFill>
                  <a:schemeClr val="tx1"/>
                </a:solidFill>
              </a:rPr>
              <a:t>one million </a:t>
            </a:r>
            <a:r>
              <a:rPr lang="en-US" sz="2800" dirty="0">
                <a:solidFill>
                  <a:schemeClr val="tx1"/>
                </a:solidFill>
              </a:rPr>
              <a:t>jobs for Americans. </a:t>
            </a:r>
          </a:p>
          <a:p>
            <a:pPr marL="0" lvl="0" indent="0">
              <a:buNone/>
            </a:pPr>
            <a:endParaRPr lang="en-US" sz="2800" dirty="0">
              <a:solidFill>
                <a:schemeClr val="tx1"/>
              </a:solidFill>
            </a:endParaRPr>
          </a:p>
          <a:p>
            <a:pPr marL="0" lvl="0" indent="0">
              <a:buNone/>
            </a:pPr>
            <a:r>
              <a:rPr lang="en-US" sz="2800" dirty="0">
                <a:solidFill>
                  <a:schemeClr val="tx1"/>
                </a:solidFill>
              </a:rPr>
              <a:t>Willy Brandt, a former German chancellor, once said: “</a:t>
            </a:r>
            <a:r>
              <a:rPr lang="en-US" sz="2800" b="1" dirty="0">
                <a:solidFill>
                  <a:schemeClr val="tx1"/>
                </a:solidFill>
              </a:rPr>
              <a:t>If I’m selling to you, I speak your language. </a:t>
            </a:r>
            <a:r>
              <a:rPr lang="de-DE" sz="2800" b="1" dirty="0">
                <a:solidFill>
                  <a:schemeClr val="tx1"/>
                </a:solidFill>
              </a:rPr>
              <a:t>If I’m buying from you, dann müssen Sie Deutsch sprechen</a:t>
            </a:r>
            <a:r>
              <a:rPr lang="de-DE" sz="2800" dirty="0">
                <a:solidFill>
                  <a:schemeClr val="tx1"/>
                </a:solidFill>
              </a:rPr>
              <a:t>.”</a:t>
            </a:r>
            <a:endParaRPr lang="en-US" sz="2800" dirty="0">
              <a:solidFill>
                <a:schemeClr val="tx1"/>
              </a:solidFill>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505450"/>
            <a:ext cx="2133600" cy="1200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7200"/>
            <a:ext cx="1016094" cy="10085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023670"/>
            <a:ext cx="2685755" cy="681930"/>
          </a:xfrm>
          <a:prstGeom prst="rect">
            <a:avLst/>
          </a:prstGeom>
        </p:spPr>
      </p:pic>
    </p:spTree>
    <p:extLst>
      <p:ext uri="{BB962C8B-B14F-4D97-AF65-F5344CB8AC3E}">
        <p14:creationId xmlns:p14="http://schemas.microsoft.com/office/powerpoint/2010/main" val="3127709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lvl="0" indent="0">
              <a:buNone/>
            </a:pPr>
            <a:r>
              <a:rPr lang="en-GB" sz="3600" dirty="0">
                <a:solidFill>
                  <a:schemeClr val="tx1"/>
                </a:solidFill>
              </a:rPr>
              <a:t>Knowing German can </a:t>
            </a:r>
            <a:r>
              <a:rPr lang="en-GB" sz="3600" b="1" dirty="0">
                <a:solidFill>
                  <a:schemeClr val="tx1"/>
                </a:solidFill>
              </a:rPr>
              <a:t>boost your annual salary in the US by 4%, </a:t>
            </a:r>
            <a:r>
              <a:rPr lang="en-GB" sz="3600" dirty="0">
                <a:solidFill>
                  <a:schemeClr val="tx1"/>
                </a:solidFill>
              </a:rPr>
              <a:t>in Europe by even more.</a:t>
            </a:r>
            <a:endParaRPr lang="en-US" sz="3600" dirty="0">
              <a:solidFill>
                <a:schemeClr val="tx1"/>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575560"/>
            <a:ext cx="4419600" cy="42824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97331"/>
            <a:ext cx="1782512" cy="24216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038600"/>
            <a:ext cx="1657502" cy="2322402"/>
          </a:xfrm>
          <a:prstGeom prst="rect">
            <a:avLst/>
          </a:prstGeom>
        </p:spPr>
      </p:pic>
    </p:spTree>
    <p:extLst>
      <p:ext uri="{BB962C8B-B14F-4D97-AF65-F5344CB8AC3E}">
        <p14:creationId xmlns:p14="http://schemas.microsoft.com/office/powerpoint/2010/main" val="1245570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0" lvl="0" indent="0">
              <a:buNone/>
            </a:pPr>
            <a:r>
              <a:rPr lang="en-US" sz="3600" b="1" dirty="0">
                <a:solidFill>
                  <a:schemeClr val="tx1"/>
                </a:solidFill>
              </a:rPr>
              <a:t>18% of all books published</a:t>
            </a:r>
            <a:r>
              <a:rPr lang="en-US" sz="3600" dirty="0">
                <a:solidFill>
                  <a:schemeClr val="tx1"/>
                </a:solidFill>
              </a:rPr>
              <a:t> in the world are in German</a:t>
            </a:r>
            <a:r>
              <a:rPr lang="en-US" dirty="0"/>
              <a:t>.</a:t>
            </a:r>
          </a:p>
          <a:p>
            <a:pPr marL="0" lv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675" y="1981200"/>
            <a:ext cx="2019320" cy="28717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76600"/>
            <a:ext cx="2209800" cy="3314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819400"/>
            <a:ext cx="1676400" cy="2514600"/>
          </a:xfrm>
          <a:prstGeom prst="rect">
            <a:avLst/>
          </a:prstGeom>
        </p:spPr>
      </p:pic>
    </p:spTree>
    <p:extLst>
      <p:ext uri="{BB962C8B-B14F-4D97-AF65-F5344CB8AC3E}">
        <p14:creationId xmlns:p14="http://schemas.microsoft.com/office/powerpoint/2010/main" val="3268595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755994" cy="5440363"/>
          </a:xfrm>
        </p:spPr>
        <p:txBody>
          <a:bodyPr>
            <a:normAutofit/>
          </a:bodyPr>
          <a:lstStyle/>
          <a:p>
            <a:pPr marL="0" lvl="0" indent="0">
              <a:buNone/>
            </a:pPr>
            <a:r>
              <a:rPr lang="en-GB" sz="2800" dirty="0">
                <a:solidFill>
                  <a:schemeClr val="tx1"/>
                </a:solidFill>
              </a:rPr>
              <a:t>Throughout history, Germans have been </a:t>
            </a:r>
            <a:r>
              <a:rPr lang="en-GB" sz="2800" b="1" dirty="0">
                <a:solidFill>
                  <a:schemeClr val="tx1"/>
                </a:solidFill>
              </a:rPr>
              <a:t>innovators</a:t>
            </a:r>
            <a:r>
              <a:rPr lang="en-GB" sz="2800" dirty="0">
                <a:solidFill>
                  <a:schemeClr val="tx1"/>
                </a:solidFill>
              </a:rPr>
              <a:t>. </a:t>
            </a:r>
            <a:r>
              <a:rPr lang="en-US" sz="2800" dirty="0">
                <a:solidFill>
                  <a:schemeClr val="tx1"/>
                </a:solidFill>
              </a:rPr>
              <a:t>Today, </a:t>
            </a:r>
            <a:r>
              <a:rPr lang="en-US" sz="2800" b="1" dirty="0">
                <a:solidFill>
                  <a:schemeClr val="tx1"/>
                </a:solidFill>
              </a:rPr>
              <a:t>4 of the world's 10 most innovative companies are located in Germany</a:t>
            </a:r>
            <a:r>
              <a:rPr lang="en-US" sz="2800" dirty="0">
                <a:solidFill>
                  <a:schemeClr val="tx1"/>
                </a:solidFill>
              </a:rPr>
              <a:t>. More than 200,000 businesses introduce new high-tech products on the market each year.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492" y="4002400"/>
            <a:ext cx="2717394" cy="27173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194" y="63297"/>
            <a:ext cx="18288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43" y="4911111"/>
            <a:ext cx="2431958" cy="1841340"/>
          </a:xfrm>
          <a:prstGeom prst="rect">
            <a:avLst/>
          </a:prstGeom>
        </p:spPr>
      </p:pic>
    </p:spTree>
    <p:extLst>
      <p:ext uri="{BB962C8B-B14F-4D97-AF65-F5344CB8AC3E}">
        <p14:creationId xmlns:p14="http://schemas.microsoft.com/office/powerpoint/2010/main" val="3416590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533400"/>
            <a:ext cx="5257800" cy="2209799"/>
          </a:xfrm>
        </p:spPr>
        <p:txBody>
          <a:bodyPr>
            <a:normAutofit/>
          </a:bodyPr>
          <a:lstStyle/>
          <a:p>
            <a:pPr marL="0" lvl="0" indent="0">
              <a:buNone/>
            </a:pPr>
            <a:r>
              <a:rPr lang="en-US" sz="3600" b="1" dirty="0">
                <a:solidFill>
                  <a:schemeClr val="tx1"/>
                </a:solidFill>
              </a:rPr>
              <a:t>Almost 20% of all Americans claim German ancestry.</a:t>
            </a:r>
            <a:endParaRPr lang="en-US" sz="3600" dirty="0">
              <a:solidFill>
                <a:schemeClr val="tx1"/>
              </a:solidFill>
            </a:endParaRPr>
          </a:p>
          <a:p>
            <a:pPr marL="0" indent="0">
              <a:buNone/>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2581275" cy="35414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040" y="2895600"/>
            <a:ext cx="4539343" cy="3027707"/>
          </a:xfrm>
          <a:prstGeom prst="rect">
            <a:avLst/>
          </a:prstGeom>
        </p:spPr>
      </p:pic>
      <p:sp>
        <p:nvSpPr>
          <p:cNvPr id="6" name="TextBox 5"/>
          <p:cNvSpPr txBox="1"/>
          <p:nvPr/>
        </p:nvSpPr>
        <p:spPr>
          <a:xfrm>
            <a:off x="152399" y="3733800"/>
            <a:ext cx="4267200" cy="2800767"/>
          </a:xfrm>
          <a:prstGeom prst="rect">
            <a:avLst/>
          </a:prstGeom>
          <a:noFill/>
        </p:spPr>
        <p:txBody>
          <a:bodyPr wrap="square" rtlCol="0">
            <a:spAutoFit/>
          </a:bodyPr>
          <a:lstStyle/>
          <a:p>
            <a:r>
              <a:rPr lang="en-US" sz="2200" dirty="0">
                <a:solidFill>
                  <a:schemeClr val="tx1"/>
                </a:solidFill>
              </a:rPr>
              <a:t>This heritage is felt throughout the country, in names like Brunswick, GA, in festivals like the Oktoberfest, in holiday traditions (Christmas tree, Easter Bunny, etc.), in words like kindergarten, angst, zeitgeist, and many more.</a:t>
            </a:r>
            <a:endParaRPr lang="en-US" sz="2200" dirty="0"/>
          </a:p>
        </p:txBody>
      </p:sp>
    </p:spTree>
    <p:extLst>
      <p:ext uri="{BB962C8B-B14F-4D97-AF65-F5344CB8AC3E}">
        <p14:creationId xmlns:p14="http://schemas.microsoft.com/office/powerpoint/2010/main" val="2158829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lvl="0" indent="0">
              <a:buNone/>
            </a:pPr>
            <a:r>
              <a:rPr lang="en-GB" dirty="0">
                <a:solidFill>
                  <a:schemeClr val="tx1"/>
                </a:solidFill>
              </a:rPr>
              <a:t>German is the language of </a:t>
            </a:r>
            <a:r>
              <a:rPr lang="en-GB" b="1" dirty="0">
                <a:solidFill>
                  <a:schemeClr val="tx1"/>
                </a:solidFill>
              </a:rPr>
              <a:t>Luther,</a:t>
            </a:r>
            <a:r>
              <a:rPr lang="en-GB" dirty="0">
                <a:solidFill>
                  <a:schemeClr val="tx1"/>
                </a:solidFill>
              </a:rPr>
              <a:t> </a:t>
            </a:r>
            <a:r>
              <a:rPr lang="en-GB" b="1" dirty="0">
                <a:solidFill>
                  <a:schemeClr val="tx1"/>
                </a:solidFill>
              </a:rPr>
              <a:t>Goethe, Nietzsche, Kafka, Mozart, Bach, Freud, Beethoven, and Einstein</a:t>
            </a:r>
            <a:r>
              <a:rPr lang="en-GB" dirty="0">
                <a:solidFill>
                  <a:schemeClr val="tx1"/>
                </a:solidFill>
              </a:rPr>
              <a:t> as well as many more influential authors and artists. Knowing German helps better understand their work.</a:t>
            </a:r>
            <a:endParaRPr lang="en-US" dirty="0">
              <a:solidFill>
                <a:schemeClr val="tx1"/>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477506"/>
            <a:ext cx="5105400" cy="18634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876800"/>
            <a:ext cx="1724025" cy="1724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414718"/>
            <a:ext cx="3276600" cy="2186107"/>
          </a:xfrm>
          <a:prstGeom prst="rect">
            <a:avLst/>
          </a:prstGeom>
        </p:spPr>
      </p:pic>
    </p:spTree>
    <p:extLst>
      <p:ext uri="{BB962C8B-B14F-4D97-AF65-F5344CB8AC3E}">
        <p14:creationId xmlns:p14="http://schemas.microsoft.com/office/powerpoint/2010/main" val="2208618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4397828"/>
            <a:ext cx="3617686" cy="2626441"/>
          </a:xfrm>
          <a:prstGeom prst="rect">
            <a:avLst/>
          </a:prstGeom>
        </p:spPr>
      </p:pic>
      <p:sp>
        <p:nvSpPr>
          <p:cNvPr id="3" name="Content Placeholder 2"/>
          <p:cNvSpPr>
            <a:spLocks noGrp="1"/>
          </p:cNvSpPr>
          <p:nvPr>
            <p:ph idx="1"/>
          </p:nvPr>
        </p:nvSpPr>
        <p:spPr>
          <a:xfrm>
            <a:off x="457200" y="533400"/>
            <a:ext cx="8229600" cy="5592763"/>
          </a:xfrm>
        </p:spPr>
        <p:txBody>
          <a:bodyPr/>
          <a:lstStyle/>
          <a:p>
            <a:pPr marL="0" lvl="0" indent="0" algn="ctr">
              <a:buNone/>
            </a:pPr>
            <a:r>
              <a:rPr lang="en-US" sz="4000" b="1" dirty="0">
                <a:solidFill>
                  <a:schemeClr val="tx1"/>
                </a:solidFill>
              </a:rPr>
              <a:t>Deutschland </a:t>
            </a:r>
            <a:r>
              <a:rPr lang="en-US" sz="4000" b="1" dirty="0" err="1">
                <a:solidFill>
                  <a:schemeClr val="tx1"/>
                </a:solidFill>
              </a:rPr>
              <a:t>ist</a:t>
            </a:r>
            <a:r>
              <a:rPr lang="en-US" sz="4000" b="1" dirty="0">
                <a:solidFill>
                  <a:schemeClr val="tx1"/>
                </a:solidFill>
              </a:rPr>
              <a:t> </a:t>
            </a:r>
            <a:r>
              <a:rPr lang="en-US" sz="4000" b="1" dirty="0" err="1">
                <a:solidFill>
                  <a:schemeClr val="tx1"/>
                </a:solidFill>
              </a:rPr>
              <a:t>Sportland</a:t>
            </a:r>
            <a:r>
              <a:rPr lang="en-US" sz="4000" b="1" dirty="0">
                <a:solidFill>
                  <a:schemeClr val="tx1"/>
                </a:solidFill>
              </a:rPr>
              <a:t>! </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 y="1426028"/>
            <a:ext cx="5283200" cy="2971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599" y="1426028"/>
            <a:ext cx="2384799" cy="3200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514" y="4495800"/>
            <a:ext cx="2320229" cy="223865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4572000"/>
            <a:ext cx="3253882" cy="3143250"/>
          </a:xfrm>
          <a:prstGeom prst="rect">
            <a:avLst/>
          </a:prstGeom>
        </p:spPr>
      </p:pic>
    </p:spTree>
    <p:extLst>
      <p:ext uri="{BB962C8B-B14F-4D97-AF65-F5344CB8AC3E}">
        <p14:creationId xmlns:p14="http://schemas.microsoft.com/office/powerpoint/2010/main" val="2821865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55877c74-eb59-414f-a35d-9135866508e5" xsi:nil="true"/>
    <Invited_Students xmlns="55877c74-eb59-414f-a35d-9135866508e5" xsi:nil="true"/>
    <Templates xmlns="55877c74-eb59-414f-a35d-9135866508e5" xsi:nil="true"/>
    <FolderType xmlns="55877c74-eb59-414f-a35d-9135866508e5" xsi:nil="true"/>
    <CultureName xmlns="55877c74-eb59-414f-a35d-9135866508e5" xsi:nil="true"/>
    <DefaultSectionNames xmlns="55877c74-eb59-414f-a35d-9135866508e5" xsi:nil="true"/>
    <Self_Registration_Enabled xmlns="55877c74-eb59-414f-a35d-9135866508e5" xsi:nil="true"/>
    <Teachers xmlns="55877c74-eb59-414f-a35d-9135866508e5">
      <UserInfo>
        <DisplayName/>
        <AccountId xsi:nil="true"/>
        <AccountType/>
      </UserInfo>
    </Teachers>
    <Students xmlns="55877c74-eb59-414f-a35d-9135866508e5">
      <UserInfo>
        <DisplayName/>
        <AccountId xsi:nil="true"/>
        <AccountType/>
      </UserInfo>
    </Students>
    <Student_Groups xmlns="55877c74-eb59-414f-a35d-9135866508e5">
      <UserInfo>
        <DisplayName/>
        <AccountId xsi:nil="true"/>
        <AccountType/>
      </UserInfo>
    </Student_Groups>
    <Invited_Teachers xmlns="55877c74-eb59-414f-a35d-9135866508e5" xsi:nil="true"/>
    <Is_Collaboration_Space_Locked xmlns="55877c74-eb59-414f-a35d-9135866508e5" xsi:nil="true"/>
    <Has_Teacher_Only_SectionGroup xmlns="55877c74-eb59-414f-a35d-9135866508e5" xsi:nil="true"/>
    <NotebookType xmlns="55877c74-eb59-414f-a35d-9135866508e5" xsi:nil="true"/>
    <Owner xmlns="55877c74-eb59-414f-a35d-9135866508e5">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CA5E0064AEA041A61066A8353824EB" ma:contentTypeVersion="27" ma:contentTypeDescription="Create a new document." ma:contentTypeScope="" ma:versionID="03df0f2f2e7ebc1315049ba13c9e2690">
  <xsd:schema xmlns:xsd="http://www.w3.org/2001/XMLSchema" xmlns:xs="http://www.w3.org/2001/XMLSchema" xmlns:p="http://schemas.microsoft.com/office/2006/metadata/properties" xmlns:ns3="189c4ba2-c485-4419-8490-c79c2887a01b" xmlns:ns4="55877c74-eb59-414f-a35d-9135866508e5" targetNamespace="http://schemas.microsoft.com/office/2006/metadata/properties" ma:root="true" ma:fieldsID="33c8b7fe74b46ec371a0a0c25dc336d6" ns3:_="" ns4:_="">
    <xsd:import namespace="189c4ba2-c485-4419-8490-c79c2887a01b"/>
    <xsd:import namespace="55877c74-eb59-414f-a35d-9135866508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c4ba2-c485-4419-8490-c79c2887a01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877c74-eb59-414f-a35d-9135866508e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4AC808-4211-4686-B4C6-78622C49B45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5877c74-eb59-414f-a35d-9135866508e5"/>
    <ds:schemaRef ds:uri="189c4ba2-c485-4419-8490-c79c2887a01b"/>
    <ds:schemaRef ds:uri="http://www.w3.org/XML/1998/namespace"/>
  </ds:schemaRefs>
</ds:datastoreItem>
</file>

<file path=customXml/itemProps2.xml><?xml version="1.0" encoding="utf-8"?>
<ds:datastoreItem xmlns:ds="http://schemas.openxmlformats.org/officeDocument/2006/customXml" ds:itemID="{A1D983F7-72BB-4682-9814-2F4993A3CCCB}">
  <ds:schemaRefs>
    <ds:schemaRef ds:uri="http://schemas.microsoft.com/sharepoint/v3/contenttype/forms"/>
  </ds:schemaRefs>
</ds:datastoreItem>
</file>

<file path=customXml/itemProps3.xml><?xml version="1.0" encoding="utf-8"?>
<ds:datastoreItem xmlns:ds="http://schemas.openxmlformats.org/officeDocument/2006/customXml" ds:itemID="{347E5C4E-593B-4B93-8091-30BB7EA72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9c4ba2-c485-4419-8490-c79c2887a01b"/>
    <ds:schemaRef ds:uri="55877c74-eb59-414f-a35d-913586650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Executive</Template>
  <TotalTime>453</TotalTime>
  <Words>273</Words>
  <Application>Microsoft Office PowerPoint</Application>
  <PresentationFormat>On-screen Show (4:3)</PresentationFormat>
  <Paragraphs>16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 BERKLEY</vt:lpstr>
      <vt:lpstr>Arial</vt:lpstr>
      <vt:lpstr>Century Gothic</vt:lpstr>
      <vt:lpstr>Courier New</vt:lpstr>
      <vt:lpstr>Palatino Linotype</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Strecker</dc:creator>
  <cp:lastModifiedBy>Jennie Nilson</cp:lastModifiedBy>
  <cp:revision>36</cp:revision>
  <dcterms:created xsi:type="dcterms:W3CDTF">2014-07-15T15:37:52Z</dcterms:created>
  <dcterms:modified xsi:type="dcterms:W3CDTF">2021-11-24T19:15:47Z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0x01010063CA5E0064AEA041A61066A8353824EB</vt:lpwstr>
  </property>
</Properties>
</file>